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32" r:id="rId1"/>
  </p:sldMasterIdLst>
  <p:notesMasterIdLst>
    <p:notesMasterId r:id="rId12"/>
  </p:notesMasterIdLst>
  <p:sldIdLst>
    <p:sldId id="256" r:id="rId2"/>
    <p:sldId id="296" r:id="rId3"/>
    <p:sldId id="297" r:id="rId4"/>
    <p:sldId id="298" r:id="rId5"/>
    <p:sldId id="300" r:id="rId6"/>
    <p:sldId id="301" r:id="rId7"/>
    <p:sldId id="302" r:id="rId8"/>
    <p:sldId id="299" r:id="rId9"/>
    <p:sldId id="280" r:id="rId10"/>
    <p:sldId id="265" r:id="rId11"/>
  </p:sldIdLst>
  <p:sldSz cx="9144000" cy="6858000" type="screen4x3"/>
  <p:notesSz cx="6858000" cy="99472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282" y="6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417F1B-485A-4DE2-AF26-3095EDB5FC99}" type="datetimeFigureOut">
              <a:rPr lang="en-US" smtClean="0"/>
              <a:pPr/>
              <a:t>4/26/2019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24956"/>
            <a:ext cx="5486400" cy="44762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D4F941-007A-483A-81DA-72F1797F48E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3C6537D3-95E5-46BE-A7EF-BAE33423E339}" type="datetimeFigureOut">
              <a:rPr lang="en-US" smtClean="0"/>
              <a:pPr/>
              <a:t>4/26/2019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537D3-95E5-46BE-A7EF-BAE33423E339}" type="datetimeFigureOut">
              <a:rPr lang="en-US" smtClean="0"/>
              <a:pPr/>
              <a:t>4/26/2019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3C6537D3-95E5-46BE-A7EF-BAE33423E339}" type="datetimeFigureOut">
              <a:rPr lang="en-US" smtClean="0"/>
              <a:pPr/>
              <a:t>4/26/2019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537D3-95E5-46BE-A7EF-BAE33423E339}" type="datetimeFigureOut">
              <a:rPr lang="en-US" smtClean="0"/>
              <a:pPr/>
              <a:t>4/26/2019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537D3-95E5-46BE-A7EF-BAE33423E339}" type="datetimeFigureOut">
              <a:rPr lang="en-US" smtClean="0"/>
              <a:pPr/>
              <a:t>4/26/2019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C6537D3-95E5-46BE-A7EF-BAE33423E339}" type="datetimeFigureOut">
              <a:rPr lang="en-US" smtClean="0"/>
              <a:pPr/>
              <a:t>4/26/2019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C6537D3-95E5-46BE-A7EF-BAE33423E339}" type="datetimeFigureOut">
              <a:rPr lang="en-US" smtClean="0"/>
              <a:pPr/>
              <a:t>4/26/2019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537D3-95E5-46BE-A7EF-BAE33423E339}" type="datetimeFigureOut">
              <a:rPr lang="en-US" smtClean="0"/>
              <a:pPr/>
              <a:t>4/26/2019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537D3-95E5-46BE-A7EF-BAE33423E339}" type="datetimeFigureOut">
              <a:rPr lang="en-US" smtClean="0"/>
              <a:pPr/>
              <a:t>4/26/2019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537D3-95E5-46BE-A7EF-BAE33423E339}" type="datetimeFigureOut">
              <a:rPr lang="en-US" smtClean="0"/>
              <a:pPr/>
              <a:t>4/26/2019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3C6537D3-95E5-46BE-A7EF-BAE33423E339}" type="datetimeFigureOut">
              <a:rPr lang="en-US" smtClean="0"/>
              <a:pPr/>
              <a:t>4/26/2019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C6537D3-95E5-46BE-A7EF-BAE33423E339}" type="datetimeFigureOut">
              <a:rPr lang="en-US" smtClean="0"/>
              <a:pPr/>
              <a:t>4/26/2019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514600"/>
            <a:ext cx="8458200" cy="533400"/>
          </a:xfrm>
        </p:spPr>
        <p:txBody>
          <a:bodyPr>
            <a:normAutofit/>
          </a:bodyPr>
          <a:lstStyle/>
          <a:p>
            <a:pPr lvl="0"/>
            <a:r>
              <a:rPr lang="sr-Latn-BA" sz="2400" dirty="0" smtClean="0"/>
              <a:t>ZDRAVSTVENO OSIGURANJE U REPUBLICI SRBIJI</a:t>
            </a:r>
            <a:endParaRPr lang="en-U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352800"/>
            <a:ext cx="8010378" cy="2362200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 </a:t>
            </a:r>
            <a:r>
              <a:rPr lang="sr-Latn-CS" sz="1600" dirty="0" smtClean="0"/>
              <a:t>NAZIV PREDMETA:  	EKONOMIJA U ZDRAVSTVU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sr-Latn-RS" sz="1600" dirty="0" smtClean="0"/>
              <a:t> PREDAVANJA BR.15</a:t>
            </a:r>
            <a:r>
              <a:rPr lang="sr-Latn-CS" sz="1600" dirty="0" smtClean="0"/>
              <a:t> 	</a:t>
            </a:r>
            <a:br>
              <a:rPr lang="sr-Latn-CS" sz="1600" dirty="0" smtClean="0"/>
            </a:br>
            <a:r>
              <a:rPr lang="sr-Latn-CS" sz="1600" dirty="0" smtClean="0"/>
              <a:t> NASTAVNA JEDINICA: ZDRAVSTVENO OSIGURANJE U REPUBLICI SRBIJI </a:t>
            </a:r>
          </a:p>
          <a:p>
            <a:r>
              <a:rPr lang="sr-Latn-CS" sz="1600" dirty="0" smtClean="0"/>
              <a:t> TEMATSKE JEDINICE: 	</a:t>
            </a:r>
            <a:r>
              <a:rPr lang="fr-FR" sz="1600" dirty="0" smtClean="0"/>
              <a:t> •</a:t>
            </a:r>
            <a:r>
              <a:rPr lang="sr-Latn-RS" sz="1600" dirty="0" smtClean="0"/>
              <a:t> KARAKTERISTIKE SISTEMA ZDRAVSTVENOG OSIGURANJA</a:t>
            </a:r>
          </a:p>
          <a:p>
            <a:r>
              <a:rPr lang="sr-Latn-RS" sz="1600" dirty="0" smtClean="0"/>
              <a:t>                                  </a:t>
            </a:r>
            <a:r>
              <a:rPr lang="fr-FR" sz="1600" dirty="0" smtClean="0"/>
              <a:t>•</a:t>
            </a:r>
            <a:r>
              <a:rPr lang="sr-Latn-RS" sz="1600" dirty="0" smtClean="0"/>
              <a:t> FAKTORI RAZVOJA  SISTEMA ZDRAVSTVENOG OSIGURANJA</a:t>
            </a:r>
          </a:p>
          <a:p>
            <a:r>
              <a:rPr lang="fr-FR" sz="1600" dirty="0" smtClean="0"/>
              <a:t> </a:t>
            </a:r>
            <a:r>
              <a:rPr lang="sr-Latn-BA" sz="1600" dirty="0" smtClean="0"/>
              <a:t>                                   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sr-Latn-RS" sz="1600" dirty="0" smtClean="0"/>
              <a:t>                                  </a:t>
            </a:r>
            <a:r>
              <a:rPr lang="ru-RU" sz="1600" dirty="0" smtClean="0"/>
              <a:t> </a:t>
            </a:r>
            <a:r>
              <a:rPr lang="sr-Latn-CS" sz="1600" dirty="0" smtClean="0"/>
              <a:t/>
            </a:r>
            <a:br>
              <a:rPr lang="sr-Latn-CS" sz="1600" dirty="0" smtClean="0"/>
            </a:br>
            <a:r>
              <a:rPr lang="sr-Latn-RS" sz="1600" dirty="0" smtClean="0"/>
              <a:t>PRIPREMILA</a:t>
            </a:r>
            <a:r>
              <a:rPr lang="sr-Latn-CS" sz="1600" dirty="0" smtClean="0"/>
              <a:t>: 	PROF. DR MILENA JAKŠIĆ</a:t>
            </a:r>
            <a:endParaRPr lang="en-US" sz="1600" dirty="0"/>
          </a:p>
        </p:txBody>
      </p:sp>
      <p:sp>
        <p:nvSpPr>
          <p:cNvPr id="4" name="Rectangle 3"/>
          <p:cNvSpPr/>
          <p:nvPr/>
        </p:nvSpPr>
        <p:spPr>
          <a:xfrm>
            <a:off x="2438400" y="6620412"/>
            <a:ext cx="6705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 smtClean="0"/>
              <a:t> 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b="1" dirty="0">
              <a:solidFill>
                <a:srgbClr val="000000"/>
              </a:solidFill>
            </a:endParaRPr>
          </a:p>
        </p:txBody>
      </p:sp>
      <p:pic>
        <p:nvPicPr>
          <p:cNvPr id="8" name="Picture 12" descr="memo grb cop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7515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600200"/>
            <a:ext cx="8613648" cy="48768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4000" b="1" dirty="0" smtClean="0"/>
              <a:t>             </a:t>
            </a:r>
            <a:r>
              <a:rPr lang="sr-Latn-RS" sz="4000" b="1" dirty="0" smtClean="0"/>
              <a:t>HVALA NA PAŽNJI</a:t>
            </a:r>
            <a:endParaRPr lang="sr-Latn-RS" sz="2800" b="1" dirty="0" smtClean="0"/>
          </a:p>
          <a:p>
            <a:pPr>
              <a:buNone/>
            </a:pPr>
            <a:endParaRPr lang="en-US" sz="4000" b="1" dirty="0"/>
          </a:p>
          <a:p>
            <a:pPr>
              <a:buNone/>
            </a:pPr>
            <a:r>
              <a:rPr lang="sr-Latn-RS" sz="4000" b="1" dirty="0" smtClean="0"/>
              <a:t>                 </a:t>
            </a:r>
            <a:endParaRPr lang="en-US" sz="2000" i="1" dirty="0"/>
          </a:p>
        </p:txBody>
      </p:sp>
      <p:pic>
        <p:nvPicPr>
          <p:cNvPr id="4" name="Picture 4" descr="Сродна сли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3581400"/>
            <a:ext cx="2895600" cy="28990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BA" sz="2400" dirty="0" smtClean="0"/>
              <a:t>KARAKTERISTIKE SISTEMA ZDRAVSTVENOG OSIGURANJA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029200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sr-Latn-BA" dirty="0" smtClean="0"/>
              <a:t>Sistem osiguranja u Republici Srbiji je obavezan sa mogućnošću uvođenja dobrovoljnog zdravstvenog osiguranja.</a:t>
            </a:r>
          </a:p>
          <a:p>
            <a:pPr algn="just">
              <a:buFont typeface="Wingdings" pitchFamily="2" charset="2"/>
              <a:buChar char="Ø"/>
            </a:pPr>
            <a:r>
              <a:rPr lang="sr-Latn-BA" dirty="0" smtClean="0"/>
              <a:t>Sprovođenje obaveznog zdravstvenog osiguranja sprovodi Fond za zdravstveno osiguranje.</a:t>
            </a:r>
          </a:p>
          <a:p>
            <a:pPr algn="just">
              <a:buFont typeface="Wingdings" pitchFamily="2" charset="2"/>
              <a:buChar char="Ø"/>
            </a:pPr>
            <a:r>
              <a:rPr lang="sr-Latn-BA" dirty="0" smtClean="0"/>
              <a:t>Broj nosilaca zdravstvenog osiguranja je znatno manji od broja osiguranika.</a:t>
            </a:r>
          </a:p>
          <a:p>
            <a:pPr algn="just">
              <a:buFont typeface="Wingdings" pitchFamily="2" charset="2"/>
              <a:buChar char="Ø"/>
            </a:pPr>
            <a:r>
              <a:rPr lang="sr-Latn-BA" dirty="0" smtClean="0"/>
              <a:t>Najčešće bolesti u Srbiji su bolesti srca i krvnih sudova, maligni tumori i ostalo (dijabetes, opstruktivne bolesti pluća....)</a:t>
            </a:r>
          </a:p>
          <a:p>
            <a:pPr>
              <a:buFont typeface="Wingdings" pitchFamily="2" charset="2"/>
              <a:buChar char="Ø"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105400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sr-Latn-BA" dirty="0" smtClean="0"/>
              <a:t>Obavezno zdravstveno osiguranje obuhvata:</a:t>
            </a:r>
          </a:p>
          <a:p>
            <a:pPr algn="just">
              <a:buFont typeface="Wingdings" pitchFamily="2" charset="2"/>
              <a:buChar char="Ø"/>
            </a:pPr>
            <a:r>
              <a:rPr lang="sr-Latn-BA" dirty="0" smtClean="0"/>
              <a:t>Osiguranje za slučaj bolesti i povreda van </a:t>
            </a:r>
            <a:r>
              <a:rPr lang="sr-Latn-BA" dirty="0" smtClean="0"/>
              <a:t>rada,</a:t>
            </a:r>
            <a:endParaRPr lang="sr-Latn-BA" dirty="0" smtClean="0"/>
          </a:p>
          <a:p>
            <a:pPr algn="just">
              <a:buFont typeface="Wingdings" pitchFamily="2" charset="2"/>
              <a:buChar char="Ø"/>
            </a:pPr>
            <a:r>
              <a:rPr lang="sr-Latn-BA" dirty="0" smtClean="0"/>
              <a:t>Osiguranje za slučaj povrede na radu ili profesionalne bolesti.</a:t>
            </a:r>
          </a:p>
          <a:p>
            <a:pPr algn="just">
              <a:buFont typeface="Wingdings" pitchFamily="2" charset="2"/>
              <a:buChar char="q"/>
            </a:pPr>
            <a:r>
              <a:rPr lang="sr-Latn-BA" dirty="0" smtClean="0"/>
              <a:t>Sprovođenje obaveznog zdravstvenog osiguranja obavlja Republički zavod za zdravstveno osiguranje</a:t>
            </a:r>
          </a:p>
          <a:p>
            <a:pPr algn="just">
              <a:buFont typeface="Wingdings" pitchFamily="2" charset="2"/>
              <a:buChar char="q"/>
            </a:pPr>
            <a:r>
              <a:rPr lang="sr-Latn-BA" dirty="0" smtClean="0"/>
              <a:t>Ugovorom koji se zaključuje između matičnih filijala zavoda i davaoca zdravstvenih usluga utvrđuje se način plaćanja zdravstvenih usluga:</a:t>
            </a:r>
          </a:p>
          <a:p>
            <a:pPr algn="just">
              <a:buFont typeface="Wingdings" pitchFamily="2" charset="2"/>
              <a:buChar char="Ø"/>
            </a:pPr>
            <a:r>
              <a:rPr lang="sr-Latn-BA" dirty="0" smtClean="0"/>
              <a:t>plaćanje po jednom opredeljenom osiguranom licu (tzv. kapitacija</a:t>
            </a:r>
            <a:r>
              <a:rPr lang="sr-Latn-BA" dirty="0" smtClean="0"/>
              <a:t>),</a:t>
            </a:r>
            <a:endParaRPr lang="sr-Latn-BA" dirty="0" smtClean="0"/>
          </a:p>
          <a:p>
            <a:pPr algn="just">
              <a:buFont typeface="Wingdings" pitchFamily="2" charset="2"/>
              <a:buChar char="Ø"/>
            </a:pPr>
            <a:r>
              <a:rPr lang="sr-Latn-BA" dirty="0" smtClean="0"/>
              <a:t>plaćanje po </a:t>
            </a:r>
            <a:r>
              <a:rPr lang="sr-Latn-BA" dirty="0" smtClean="0"/>
              <a:t>slučaju. </a:t>
            </a:r>
            <a:endParaRPr lang="sr-Latn-BA" dirty="0" smtClean="0"/>
          </a:p>
          <a:p>
            <a:pPr algn="just">
              <a:buFont typeface="Wingdings" pitchFamily="2" charset="2"/>
              <a:buChar char="Ø"/>
            </a:pPr>
            <a:r>
              <a:rPr lang="sr-Latn-BA" dirty="0" smtClean="0"/>
              <a:t>plaćanje po cenama pojedinačnih zdravstvenih usluga, otkupom plana rada davalaca zdravstvenih usluga.</a:t>
            </a:r>
          </a:p>
          <a:p>
            <a:pPr>
              <a:buFont typeface="Wingdings" pitchFamily="2" charset="2"/>
              <a:buChar char="Ø"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BA" sz="2400" dirty="0" smtClean="0"/>
              <a:t>NAČELA OBAVEZNOG ZDRAVSTVENOG OSIGURANJA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sr-Latn-BA" dirty="0" smtClean="0"/>
              <a:t>Ključna načela su:</a:t>
            </a:r>
          </a:p>
          <a:p>
            <a:pPr algn="just">
              <a:buFont typeface="Wingdings" pitchFamily="2" charset="2"/>
              <a:buChar char="Ø"/>
            </a:pPr>
            <a:r>
              <a:rPr lang="sr-Latn-BA" dirty="0" smtClean="0"/>
              <a:t>Načelo </a:t>
            </a:r>
            <a:r>
              <a:rPr lang="sr-Latn-BA" dirty="0" smtClean="0"/>
              <a:t>obaveznosti;</a:t>
            </a:r>
            <a:endParaRPr lang="sr-Latn-BA" dirty="0" smtClean="0"/>
          </a:p>
          <a:p>
            <a:pPr algn="just">
              <a:buFont typeface="Wingdings" pitchFamily="2" charset="2"/>
              <a:buChar char="Ø"/>
            </a:pPr>
            <a:r>
              <a:rPr lang="sr-Latn-BA" dirty="0" smtClean="0"/>
              <a:t>Načelo solidarnosti i </a:t>
            </a:r>
            <a:r>
              <a:rPr lang="sr-Latn-BA" dirty="0" smtClean="0"/>
              <a:t>uzajamnosti;</a:t>
            </a:r>
            <a:endParaRPr lang="sr-Latn-BA" dirty="0" smtClean="0"/>
          </a:p>
          <a:p>
            <a:pPr algn="just">
              <a:buFont typeface="Wingdings" pitchFamily="2" charset="2"/>
              <a:buChar char="Ø"/>
            </a:pPr>
            <a:r>
              <a:rPr lang="sr-Latn-BA" dirty="0" smtClean="0"/>
              <a:t>Načelo </a:t>
            </a:r>
            <a:r>
              <a:rPr lang="sr-Latn-BA" dirty="0" smtClean="0"/>
              <a:t>javnosti;</a:t>
            </a:r>
            <a:endParaRPr lang="sr-Latn-BA" dirty="0" smtClean="0"/>
          </a:p>
          <a:p>
            <a:pPr algn="just">
              <a:buFont typeface="Wingdings" pitchFamily="2" charset="2"/>
              <a:buChar char="Ø"/>
            </a:pPr>
            <a:r>
              <a:rPr lang="sr-Latn-BA" dirty="0" smtClean="0"/>
              <a:t>Načelo zaštite prava osiguranih lica i zaštite javnih </a:t>
            </a:r>
            <a:r>
              <a:rPr lang="sr-Latn-BA" dirty="0" smtClean="0"/>
              <a:t>ličnosti;</a:t>
            </a:r>
            <a:endParaRPr lang="sr-Latn-BA" dirty="0" smtClean="0"/>
          </a:p>
          <a:p>
            <a:pPr algn="just">
              <a:buFont typeface="Wingdings" pitchFamily="2" charset="2"/>
              <a:buChar char="Ø"/>
            </a:pPr>
            <a:r>
              <a:rPr lang="sr-Latn-BA" dirty="0" smtClean="0"/>
              <a:t>Načelao stalnog unapređenja kvaliteta obaveznog zdravstvenog </a:t>
            </a:r>
            <a:r>
              <a:rPr lang="sr-Latn-BA" dirty="0" smtClean="0"/>
              <a:t>osiguranja;</a:t>
            </a:r>
            <a:endParaRPr lang="sr-Latn-BA" dirty="0" smtClean="0"/>
          </a:p>
          <a:p>
            <a:pPr algn="just">
              <a:buFont typeface="Wingdings" pitchFamily="2" charset="2"/>
              <a:buChar char="Ø"/>
            </a:pPr>
            <a:r>
              <a:rPr lang="sr-Latn-BA" dirty="0" smtClean="0"/>
              <a:t>Načelo ekonomičnosti i efikasnosti obaveznog zdravstvenog </a:t>
            </a:r>
            <a:r>
              <a:rPr lang="sr-Latn-BA" dirty="0" smtClean="0"/>
              <a:t>osiguranja.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BA" sz="2400" dirty="0" smtClean="0"/>
              <a:t>PRAVA IZ OBAVEZNOG ZDRAVSTVENOG OSIGURANJA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257800"/>
          </a:xfrm>
        </p:spPr>
        <p:txBody>
          <a:bodyPr>
            <a:normAutofit fontScale="85000" lnSpcReduction="20000"/>
          </a:bodyPr>
          <a:lstStyle/>
          <a:p>
            <a:r>
              <a:rPr lang="sr-Latn-BA" dirty="0" smtClean="0"/>
              <a:t>Pravo na zdravstvenu </a:t>
            </a:r>
            <a:r>
              <a:rPr lang="sr-Latn-BA" dirty="0" smtClean="0"/>
              <a:t>zaštitu;</a:t>
            </a:r>
            <a:endParaRPr lang="sr-Latn-BA" dirty="0" smtClean="0"/>
          </a:p>
          <a:p>
            <a:r>
              <a:rPr lang="sr-Latn-BA" dirty="0" smtClean="0"/>
              <a:t>Pravo na naknadu zarade za vreme privremene sprečenosti za </a:t>
            </a:r>
            <a:r>
              <a:rPr lang="sr-Latn-BA" dirty="0" smtClean="0"/>
              <a:t>rad;</a:t>
            </a:r>
            <a:endParaRPr lang="sr-Latn-BA" dirty="0" smtClean="0"/>
          </a:p>
          <a:p>
            <a:r>
              <a:rPr lang="sr-Latn-BA" dirty="0" smtClean="0"/>
              <a:t>Pravo na naknadu troškova prevoza u vezi sa korišćenjem zdravstvene </a:t>
            </a:r>
            <a:r>
              <a:rPr lang="sr-Latn-BA" dirty="0" smtClean="0"/>
              <a:t>zaštite.</a:t>
            </a:r>
            <a:endParaRPr lang="sr-Latn-BA" dirty="0" smtClean="0"/>
          </a:p>
          <a:p>
            <a:pPr algn="just">
              <a:buNone/>
            </a:pPr>
            <a:r>
              <a:rPr lang="sr-Latn-BA" dirty="0" smtClean="0"/>
              <a:t>Napred </a:t>
            </a:r>
            <a:r>
              <a:rPr lang="sr-Latn-BA" dirty="0" smtClean="0"/>
              <a:t>navedena prava se ostvaruju pod uslov da je doprinos za zdravstveno osiguranje plaćen.</a:t>
            </a:r>
          </a:p>
          <a:p>
            <a:pPr algn="just">
              <a:buNone/>
            </a:pPr>
            <a:r>
              <a:rPr lang="sr-Latn-BA" dirty="0" smtClean="0"/>
              <a:t>Načela zdravstvene zaštite su:</a:t>
            </a:r>
          </a:p>
          <a:p>
            <a:pPr>
              <a:buFont typeface="Arial" pitchFamily="34" charset="0"/>
              <a:buChar char="•"/>
            </a:pPr>
            <a:r>
              <a:rPr lang="sr-Latn-BA" dirty="0" smtClean="0"/>
              <a:t>Načelo </a:t>
            </a:r>
            <a:r>
              <a:rPr lang="sr-Latn-BA" dirty="0" smtClean="0"/>
              <a:t>pristupačnosti;</a:t>
            </a:r>
            <a:endParaRPr lang="sr-Latn-BA" dirty="0" smtClean="0"/>
          </a:p>
          <a:p>
            <a:pPr>
              <a:buFont typeface="Arial" pitchFamily="34" charset="0"/>
              <a:buChar char="•"/>
            </a:pPr>
            <a:r>
              <a:rPr lang="sr-Latn-BA" dirty="0" smtClean="0"/>
              <a:t>Načelo </a:t>
            </a:r>
            <a:r>
              <a:rPr lang="sr-Latn-BA" dirty="0" smtClean="0"/>
              <a:t>pravičnosti;</a:t>
            </a:r>
            <a:endParaRPr lang="sr-Latn-BA" dirty="0" smtClean="0"/>
          </a:p>
          <a:p>
            <a:pPr>
              <a:buFont typeface="Arial" pitchFamily="34" charset="0"/>
              <a:buChar char="•"/>
            </a:pPr>
            <a:r>
              <a:rPr lang="sr-Latn-BA" dirty="0" smtClean="0"/>
              <a:t>Načelo </a:t>
            </a:r>
            <a:r>
              <a:rPr lang="sr-Latn-BA" dirty="0" smtClean="0"/>
              <a:t>sveobuhvatnosti;</a:t>
            </a:r>
            <a:endParaRPr lang="sr-Latn-BA" dirty="0" smtClean="0"/>
          </a:p>
          <a:p>
            <a:pPr>
              <a:buFont typeface="Arial" pitchFamily="34" charset="0"/>
              <a:buChar char="•"/>
            </a:pPr>
            <a:r>
              <a:rPr lang="sr-Latn-BA" dirty="0" smtClean="0"/>
              <a:t>Načelo kontinuiranosti</a:t>
            </a:r>
          </a:p>
          <a:p>
            <a:pPr>
              <a:buFont typeface="Arial" pitchFamily="34" charset="0"/>
              <a:buChar char="•"/>
            </a:pPr>
            <a:r>
              <a:rPr lang="sr-Latn-BA" dirty="0" smtClean="0"/>
              <a:t>Načelo unapređenja </a:t>
            </a:r>
            <a:r>
              <a:rPr lang="sr-Latn-BA" dirty="0" smtClean="0"/>
              <a:t>kvaliteta;</a:t>
            </a:r>
            <a:endParaRPr lang="sr-Latn-BA" dirty="0" smtClean="0"/>
          </a:p>
          <a:p>
            <a:pPr>
              <a:buFont typeface="Arial" pitchFamily="34" charset="0"/>
              <a:buChar char="•"/>
            </a:pPr>
            <a:r>
              <a:rPr lang="sr-Latn-BA" dirty="0" smtClean="0"/>
              <a:t>Načelo </a:t>
            </a:r>
            <a:r>
              <a:rPr lang="sr-Latn-BA" dirty="0" smtClean="0"/>
              <a:t>efikasnosti.</a:t>
            </a:r>
            <a:endParaRPr lang="sr-Latn-BA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BA" sz="2400" dirty="0" smtClean="0"/>
              <a:t>VRSTE ZDRAVSTVENE DELATNOSTI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953000"/>
          </a:xfrm>
        </p:spPr>
        <p:txBody>
          <a:bodyPr>
            <a:noAutofit/>
          </a:bodyPr>
          <a:lstStyle/>
          <a:p>
            <a:pPr algn="just"/>
            <a:r>
              <a:rPr lang="sr-Latn-BA" sz="2600" dirty="0" smtClean="0"/>
              <a:t>PRIMARNI NIVO – obuhvata preventivnu zdravstvenu zaštitu; sprečavanje i rano otkrivanje bolesti, lečenje, rehabilitaciju bolesnih i povređenih lica; zdravstveno vaspitanje i savetovanje; sprečavanje, rano otkrivanje i kontrolu malignih bolesti; sprečavanje, otkrivanje i lečenje bolesti usta i zuba itd.</a:t>
            </a:r>
          </a:p>
          <a:p>
            <a:pPr algn="just"/>
            <a:r>
              <a:rPr lang="sr-Latn-BA" sz="2600" dirty="0" smtClean="0"/>
              <a:t>SEKUNDARNI NIVO – obuhvata specijalističko-konsultativnu i bolničku zdravstvenu delatnost.</a:t>
            </a:r>
          </a:p>
          <a:p>
            <a:pPr algn="just"/>
            <a:r>
              <a:rPr lang="sr-Latn-BA" sz="2600" dirty="0" smtClean="0"/>
              <a:t>TERCIJALNI NIVO – obuhvata pružanje najsloženijih oblika zdravstvene zaštite, specijalističko-konsultativnu i bolničko zdravstvenu delatnost, naučno istraživačku i obrazovnu delatnost.</a:t>
            </a:r>
            <a:endParaRPr lang="en-US" sz="2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BA" sz="2400" dirty="0" smtClean="0"/>
              <a:t>DOBROVOLJNO ZDRAVSTVENO OSIGURANJE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953000"/>
          </a:xfrm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sr-Latn-BA" dirty="0" smtClean="0"/>
              <a:t>   Dobrovoljno zdravstveno osiguranje zaključuje se ugovorom između pravnog lica koje sprovodi dobrovoljno zdravstveno osiguranje i lica koje se osigurava i može biti:</a:t>
            </a:r>
          </a:p>
          <a:p>
            <a:pPr algn="just">
              <a:buFont typeface="Wingdings" pitchFamily="2" charset="2"/>
              <a:buChar char="Ø"/>
            </a:pPr>
            <a:r>
              <a:rPr lang="sr-Latn-BA" b="1" dirty="0" smtClean="0"/>
              <a:t>Paralelno zdravstveno osiguranje </a:t>
            </a:r>
            <a:r>
              <a:rPr lang="sr-Latn-BA" dirty="0" smtClean="0"/>
              <a:t>– ovim osiguranjem se pokrivaju svi troškovi zdravstvene zaštite koji nastaju kada osiguranik ostvaruje zdravstvenu zaštitu koja je obuhvaćena obaveznim zdravstvenim osiguranjem.</a:t>
            </a:r>
          </a:p>
          <a:p>
            <a:pPr algn="just">
              <a:buFont typeface="Wingdings" pitchFamily="2" charset="2"/>
              <a:buChar char="Ø"/>
            </a:pPr>
            <a:r>
              <a:rPr lang="sr-Latn-BA" b="1" dirty="0" smtClean="0"/>
              <a:t>Dodatno zdravstveno osiguranje </a:t>
            </a:r>
            <a:r>
              <a:rPr lang="sr-Latn-BA" dirty="0" smtClean="0"/>
              <a:t>– ovim osiguranjem se pokrivaju troškovi zdravstvenih usluga, lekova, medicinsko-tehničkih pomagala i sl. koji nisu obuhvaćeni pravima iz obaveznog zdravstvenog osiguranja.</a:t>
            </a:r>
          </a:p>
          <a:p>
            <a:pPr algn="just">
              <a:buFont typeface="Wingdings" pitchFamily="2" charset="2"/>
              <a:buChar char="Ø"/>
            </a:pPr>
            <a:r>
              <a:rPr lang="sr-Latn-BA" b="1" dirty="0" smtClean="0"/>
              <a:t>Privatno zdravstveno osiguranje </a:t>
            </a:r>
            <a:r>
              <a:rPr lang="sr-Latn-BA" dirty="0" smtClean="0"/>
              <a:t>-  ovim osiguranjem su obuhvaćena lica koja nisu u sistemu obaveznog zdravstvenog osiguranja. 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BA" sz="2400" dirty="0" smtClean="0"/>
              <a:t>ZDRAVSTVENO OSIGURANJE U SRBIJI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257800"/>
          </a:xfrm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sr-Latn-BA" sz="2400" dirty="0" smtClean="0"/>
              <a:t>Segmenti bitni za razvoj zdravstvenog osiguranja u Srbiji su:</a:t>
            </a:r>
          </a:p>
          <a:p>
            <a:pPr algn="just">
              <a:buFont typeface="Wingdings" pitchFamily="2" charset="2"/>
              <a:buChar char="Ø"/>
            </a:pPr>
            <a:r>
              <a:rPr lang="sr-Latn-BA" sz="2400" dirty="0" smtClean="0"/>
              <a:t>Povećanje efikasnosti naplate sredstava doprinosa za zdravstveno osiguranje, odnosno sprečiti evaziju plaćanja doprinosa.</a:t>
            </a:r>
          </a:p>
          <a:p>
            <a:pPr algn="just">
              <a:buFont typeface="Wingdings" pitchFamily="2" charset="2"/>
              <a:buChar char="Ø"/>
            </a:pPr>
            <a:r>
              <a:rPr lang="sr-Latn-BA" sz="2400" dirty="0" smtClean="0"/>
              <a:t>Povećati kontrolu zdravstvene potrošnje.</a:t>
            </a:r>
          </a:p>
          <a:p>
            <a:pPr algn="just">
              <a:buFont typeface="Wingdings" pitchFamily="2" charset="2"/>
              <a:buChar char="Ø"/>
            </a:pPr>
            <a:r>
              <a:rPr lang="sr-Latn-BA" sz="2400" dirty="0" smtClean="0"/>
              <a:t>Ojačati preventivnu zdravstvenu zaštitu.</a:t>
            </a:r>
          </a:p>
          <a:p>
            <a:pPr algn="just">
              <a:buFont typeface="Wingdings" pitchFamily="2" charset="2"/>
              <a:buChar char="Ø"/>
            </a:pPr>
            <a:r>
              <a:rPr lang="sr-Latn-BA" sz="2400" dirty="0" smtClean="0"/>
              <a:t>Potrebno je više pažnje usmeriti na zdravstvenu zaštitu starijih osoba.</a:t>
            </a:r>
          </a:p>
          <a:p>
            <a:pPr algn="just">
              <a:buFont typeface="Wingdings" pitchFamily="2" charset="2"/>
              <a:buChar char="Ø"/>
            </a:pPr>
            <a:r>
              <a:rPr lang="sr-Latn-BA" sz="2400" dirty="0" smtClean="0"/>
              <a:t>Potrebno je napraviti detaljni plan i strategiju napuštanja prekomerne administracije.</a:t>
            </a:r>
          </a:p>
          <a:p>
            <a:pPr algn="just">
              <a:buFont typeface="Wingdings" pitchFamily="2" charset="2"/>
              <a:buChar char="Ø"/>
            </a:pPr>
            <a:r>
              <a:rPr lang="sr-Latn-BA" sz="2400" dirty="0" smtClean="0"/>
              <a:t>Pravo pozicioniranje privatne prakse, što će uticati na smanjenje propusta u radu i povećavanje efikasnosti ovog oblika zdravstvene zaštite.</a:t>
            </a:r>
          </a:p>
          <a:p>
            <a:pPr algn="just">
              <a:buFont typeface="Wingdings" pitchFamily="2" charset="2"/>
              <a:buChar char="Ø"/>
            </a:pPr>
            <a:r>
              <a:rPr lang="sr-Latn-BA" sz="2400" dirty="0" smtClean="0"/>
              <a:t>Kontinuirana edukacija stanovništva.</a:t>
            </a:r>
          </a:p>
          <a:p>
            <a:pPr algn="just">
              <a:buFont typeface="Wingdings" pitchFamily="2" charset="2"/>
              <a:buChar char="Ø"/>
            </a:pPr>
            <a:r>
              <a:rPr lang="sr-Latn-BA" sz="2400" dirty="0" smtClean="0"/>
              <a:t>Potrebno je pratiti statističku grešku medicinskog osoblja u cilju jačanja efikasnosti sistema zdravstvene zaštite.</a:t>
            </a:r>
          </a:p>
          <a:p>
            <a:pPr algn="just">
              <a:buFont typeface="Wingdings" pitchFamily="2" charset="2"/>
              <a:buChar char="Ø"/>
            </a:pPr>
            <a:r>
              <a:rPr lang="sr-Latn-BA" sz="2400" dirty="0" smtClean="0"/>
              <a:t>Jačanje uloge dobrovoljnog zdravstvenog osiguranja, koje bi trebalo da utiče na širu društvenu zajednicu u smislu veće odgovornosti za zdravlje.</a:t>
            </a:r>
          </a:p>
          <a:p>
            <a:pPr algn="just">
              <a:buFont typeface="Wingdings" pitchFamily="2" charset="2"/>
              <a:buChar char="Ø"/>
            </a:pPr>
            <a:endParaRPr lang="sr-Latn-BA" sz="2400" dirty="0" smtClean="0"/>
          </a:p>
          <a:p>
            <a:pPr algn="just">
              <a:buNone/>
            </a:pPr>
            <a:r>
              <a:rPr lang="sr-Latn-BA" sz="2400" dirty="0" smtClean="0"/>
              <a:t> 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5026152" cy="990600"/>
          </a:xfrm>
        </p:spPr>
        <p:txBody>
          <a:bodyPr/>
          <a:lstStyle/>
          <a:p>
            <a:r>
              <a:rPr lang="sr-Latn-BA" dirty="0" smtClean="0"/>
              <a:t>ppp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105400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§"/>
            </a:pPr>
            <a:r>
              <a:rPr lang="sr-Latn-BA" sz="2800" dirty="0" smtClean="0">
                <a:latin typeface="Tw Cen MT" pitchFamily="34" charset="0"/>
              </a:rPr>
              <a:t>Da li se dobrovoljno zdravstveno osiguranje može svrstati u sistem socijalnog osiguranja?</a:t>
            </a:r>
          </a:p>
          <a:p>
            <a:pPr algn="just">
              <a:buFont typeface="Wingdings" pitchFamily="2" charset="2"/>
              <a:buChar char="§"/>
            </a:pPr>
            <a:r>
              <a:rPr lang="sr-Latn-BA" sz="2800" dirty="0" smtClean="0">
                <a:latin typeface="Tw Cen MT" pitchFamily="34" charset="0"/>
              </a:rPr>
              <a:t>Predložite pravac reforme javnog (obaveznog) zdravstvenog osiguranja</a:t>
            </a:r>
          </a:p>
          <a:p>
            <a:pPr algn="just">
              <a:buFont typeface="Wingdings" pitchFamily="2" charset="2"/>
              <a:buChar char="§"/>
            </a:pPr>
            <a:r>
              <a:rPr lang="sr-Latn-BA" sz="2800" dirty="0" smtClean="0">
                <a:latin typeface="Tw Cen MT" pitchFamily="34" charset="0"/>
              </a:rPr>
              <a:t>Izvršite analizu preduslova i mogućnosti za razvoj dobrovoljnog zdravstvenog osiguranja u Srbiji</a:t>
            </a:r>
            <a:r>
              <a:rPr lang="sr-Latn-BA" sz="2800" dirty="0" smtClean="0">
                <a:latin typeface="Tw Cen MT" pitchFamily="34" charset="0"/>
              </a:rPr>
              <a:t>.</a:t>
            </a:r>
          </a:p>
          <a:p>
            <a:pPr algn="just">
              <a:buFont typeface="Wingdings" pitchFamily="2" charset="2"/>
              <a:buChar char="§"/>
            </a:pPr>
            <a:r>
              <a:rPr lang="sr-Latn-BA" sz="2800" smtClean="0">
                <a:latin typeface="Tw Cen MT" pitchFamily="34" charset="0"/>
              </a:rPr>
              <a:t>Uporedite sistem zdravstvenog osiguranje Srbije sa sistemima zdravstvenog osiguranja zemalja u okruženju.</a:t>
            </a:r>
            <a:endParaRPr lang="sr-Latn-BA" sz="2800" dirty="0" smtClean="0">
              <a:latin typeface="Tw Cen MT" pitchFamily="34" charset="0"/>
            </a:endParaRPr>
          </a:p>
          <a:p>
            <a:pPr algn="just">
              <a:buNone/>
            </a:pPr>
            <a:endParaRPr lang="sr-Latn-BA" sz="2800" dirty="0" smtClean="0">
              <a:latin typeface="Tw Cen MT" pitchFamily="34" charset="0"/>
            </a:endParaRPr>
          </a:p>
          <a:p>
            <a:pPr algn="just">
              <a:buNone/>
            </a:pPr>
            <a:endParaRPr lang="sr-Latn-RS" sz="2800" dirty="0" smtClean="0"/>
          </a:p>
          <a:p>
            <a:pPr algn="just">
              <a:buNone/>
            </a:pPr>
            <a:endParaRPr lang="sr-Latn-RS" sz="2800" dirty="0" smtClean="0"/>
          </a:p>
        </p:txBody>
      </p:sp>
      <p:pic>
        <p:nvPicPr>
          <p:cNvPr id="24578" name="Picture 2" descr="D:\Korisnik\Desktop\images 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1" y="228600"/>
            <a:ext cx="4572000" cy="99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5139</TotalTime>
  <Words>626</Words>
  <Application>Microsoft Office PowerPoint</Application>
  <PresentationFormat>On-screen Show (4:3)</PresentationFormat>
  <Paragraphs>72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Median</vt:lpstr>
      <vt:lpstr>ZDRAVSTVENO OSIGURANJE U REPUBLICI SRBIJI</vt:lpstr>
      <vt:lpstr>KARAKTERISTIKE SISTEMA ZDRAVSTVENOG OSIGURANJA</vt:lpstr>
      <vt:lpstr>Slide 3</vt:lpstr>
      <vt:lpstr>NAČELA OBAVEZNOG ZDRAVSTVENOG OSIGURANJA</vt:lpstr>
      <vt:lpstr>PRAVA IZ OBAVEZNOG ZDRAVSTVENOG OSIGURANJA</vt:lpstr>
      <vt:lpstr>VRSTE ZDRAVSTVENE DELATNOSTI</vt:lpstr>
      <vt:lpstr>DOBROVOLJNO ZDRAVSTVENO OSIGURANJE</vt:lpstr>
      <vt:lpstr>ZDRAVSTVENO OSIGURANJE U SRBIJI</vt:lpstr>
      <vt:lpstr>ppp</vt:lpstr>
      <vt:lpstr>Slide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ULOGA BANAKA I TRŽIŠTA KAPITALA U FINANSIRANJU PROJEKATA JAVNO-PRIVATNOG PARTNERSTVA</dc:title>
  <dc:creator>Ekonomski fakultet</dc:creator>
  <cp:lastModifiedBy>toshiba</cp:lastModifiedBy>
  <cp:revision>217</cp:revision>
  <dcterms:created xsi:type="dcterms:W3CDTF">2014-04-01T08:09:23Z</dcterms:created>
  <dcterms:modified xsi:type="dcterms:W3CDTF">2019-04-26T07:18:19Z</dcterms:modified>
</cp:coreProperties>
</file>